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31"/>
  </p:notesMasterIdLst>
  <p:sldIdLst>
    <p:sldId id="283" r:id="rId2"/>
    <p:sldId id="282" r:id="rId3"/>
    <p:sldId id="287" r:id="rId4"/>
    <p:sldId id="259" r:id="rId5"/>
    <p:sldId id="258" r:id="rId6"/>
    <p:sldId id="281" r:id="rId7"/>
    <p:sldId id="288" r:id="rId8"/>
    <p:sldId id="260" r:id="rId9"/>
    <p:sldId id="262" r:id="rId10"/>
    <p:sldId id="264" r:id="rId11"/>
    <p:sldId id="277" r:id="rId12"/>
    <p:sldId id="266" r:id="rId13"/>
    <p:sldId id="267" r:id="rId14"/>
    <p:sldId id="286" r:id="rId15"/>
    <p:sldId id="268" r:id="rId16"/>
    <p:sldId id="275" r:id="rId17"/>
    <p:sldId id="276" r:id="rId18"/>
    <p:sldId id="269" r:id="rId19"/>
    <p:sldId id="278" r:id="rId20"/>
    <p:sldId id="272" r:id="rId21"/>
    <p:sldId id="270" r:id="rId22"/>
    <p:sldId id="271" r:id="rId23"/>
    <p:sldId id="274" r:id="rId24"/>
    <p:sldId id="273" r:id="rId25"/>
    <p:sldId id="284" r:id="rId26"/>
    <p:sldId id="285" r:id="rId27"/>
    <p:sldId id="279" r:id="rId28"/>
    <p:sldId id="280" r:id="rId29"/>
    <p:sldId id="289" r:id="rId3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5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0442" autoAdjust="0"/>
  </p:normalViewPr>
  <p:slideViewPr>
    <p:cSldViewPr>
      <p:cViewPr>
        <p:scale>
          <a:sx n="100" d="100"/>
          <a:sy n="100" d="100"/>
        </p:scale>
        <p:origin x="-1104" y="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DBE36E9-2098-445F-806F-DE0C14613527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B772323-10A5-491C-B531-9819E02E4BC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390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72323-10A5-491C-B531-9819E02E4BCB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610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B04EB4E-20E8-4F3A-9F7A-D8A2418B4E34}" type="datetimeFigureOut">
              <a:rPr lang="he-IL" smtClean="0"/>
              <a:t>ג'/כסלו/תשע"ה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BA47B75-AE31-4CCC-953D-5F98163E2291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0.emf"/><Relationship Id="rId9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he-IL" sz="3200" dirty="0"/>
              <a:t>גליה גלעד נבון</a:t>
            </a:r>
            <a:br>
              <a:rPr lang="he-IL" sz="3200" dirty="0"/>
            </a:br>
            <a:r>
              <a:rPr lang="he-IL" sz="3200" dirty="0"/>
              <a:t>אדריכלות נוף ותכנון גנים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48880"/>
            <a:ext cx="2088232" cy="3717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7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74498" cy="504056"/>
          </a:xfrm>
        </p:spPr>
        <p:txBody>
          <a:bodyPr>
            <a:noAutofit/>
          </a:bodyPr>
          <a:lstStyle/>
          <a:p>
            <a:pPr algn="r"/>
            <a:r>
              <a:rPr lang="he-IL" sz="3200" dirty="0" smtClean="0"/>
              <a:t>פרויקט </a:t>
            </a:r>
            <a:r>
              <a:rPr lang="he-IL" sz="3200" dirty="0"/>
              <a:t>צומת </a:t>
            </a:r>
            <a:r>
              <a:rPr lang="he-IL" sz="3200" dirty="0" smtClean="0"/>
              <a:t>נחל </a:t>
            </a:r>
            <a:r>
              <a:rPr lang="he-IL" sz="3200" dirty="0"/>
              <a:t>חבר - </a:t>
            </a:r>
            <a:r>
              <a:rPr lang="he-IL" sz="3200" dirty="0" smtClean="0"/>
              <a:t>במודיעין</a:t>
            </a:r>
            <a:endParaRPr lang="he-IL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6237312"/>
            <a:ext cx="12137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לאחר ביצוע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12565"/>
            <a:ext cx="4767427" cy="2592288"/>
          </a:xfrm>
          <a:prstGeom prst="rect">
            <a:avLst/>
          </a:prstGeom>
        </p:spPr>
      </p:pic>
      <p:pic>
        <p:nvPicPr>
          <p:cNvPr id="8" name="מציין מיקום תוכן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4323"/>
            <a:ext cx="4080901" cy="2574400"/>
          </a:xfrm>
        </p:spPr>
      </p:pic>
      <p:pic>
        <p:nvPicPr>
          <p:cNvPr id="10" name="מציין מיקום תוכן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4032448" cy="2758386"/>
          </a:xfrm>
        </p:spPr>
      </p:pic>
    </p:spTree>
    <p:extLst>
      <p:ext uri="{BB962C8B-B14F-4D97-AF65-F5344CB8AC3E}">
        <p14:creationId xmlns:p14="http://schemas.microsoft.com/office/powerpoint/2010/main" val="22823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90600"/>
          </a:xfrm>
        </p:spPr>
        <p:txBody>
          <a:bodyPr>
            <a:normAutofit/>
          </a:bodyPr>
          <a:lstStyle/>
          <a:p>
            <a:pPr algn="r"/>
            <a:r>
              <a:rPr lang="he-IL" sz="2000" dirty="0"/>
              <a:t>פרויקט צומת </a:t>
            </a:r>
            <a:r>
              <a:rPr lang="he-IL" sz="2000" dirty="0" smtClean="0"/>
              <a:t>נחל </a:t>
            </a:r>
            <a:r>
              <a:rPr lang="he-IL" sz="2000" dirty="0"/>
              <a:t>חבר - בעיר </a:t>
            </a:r>
            <a:r>
              <a:rPr lang="he-IL" sz="2000" dirty="0" smtClean="0"/>
              <a:t>מודיעין</a:t>
            </a:r>
            <a:br>
              <a:rPr lang="he-IL" sz="2000" dirty="0" smtClean="0"/>
            </a:br>
            <a:r>
              <a:rPr lang="he-IL" sz="2000" dirty="0" smtClean="0"/>
              <a:t>חתכים של הפרויקט לדוגמא</a:t>
            </a:r>
            <a:endParaRPr lang="he-IL" sz="2000" dirty="0"/>
          </a:p>
        </p:txBody>
      </p:sp>
      <p:graphicFrame>
        <p:nvGraphicFramePr>
          <p:cNvPr id="7" name="מציין מיקום תוכן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5818472"/>
              </p:ext>
            </p:extLst>
          </p:nvPr>
        </p:nvGraphicFramePr>
        <p:xfrm>
          <a:off x="755576" y="1700808"/>
          <a:ext cx="6702896" cy="4737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Acrobat Document" r:id="rId3" imgW="8020050" imgH="5667375" progId="AcroExch.Document.7">
                  <p:embed/>
                </p:oleObj>
              </mc:Choice>
              <mc:Fallback>
                <p:oleObj name="Acrobat Document" r:id="rId3" imgW="8020050" imgH="56673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1700808"/>
                        <a:ext cx="6702896" cy="4737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27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71600" y="306765"/>
            <a:ext cx="7427168" cy="706090"/>
          </a:xfrm>
        </p:spPr>
        <p:txBody>
          <a:bodyPr>
            <a:normAutofit/>
          </a:bodyPr>
          <a:lstStyle/>
          <a:p>
            <a:pPr algn="r"/>
            <a:r>
              <a:rPr lang="he-IL" sz="3200" dirty="0" smtClean="0"/>
              <a:t>פרויקט תכנון מרכזי </a:t>
            </a:r>
            <a:r>
              <a:rPr lang="he-IL" sz="3200" dirty="0" err="1" smtClean="0"/>
              <a:t>מיחזור</a:t>
            </a:r>
            <a:r>
              <a:rPr lang="he-IL" sz="3200" dirty="0" smtClean="0"/>
              <a:t> במודיעין</a:t>
            </a:r>
            <a:endParaRPr lang="he-IL" sz="32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30561"/>
            <a:ext cx="3528392" cy="2577489"/>
          </a:xfrm>
        </p:spPr>
      </p:pic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2488755" y="2197264"/>
            <a:ext cx="1728192" cy="648072"/>
          </a:xfrm>
        </p:spPr>
        <p:txBody>
          <a:bodyPr>
            <a:normAutofit fontScale="92500" lnSpcReduction="20000"/>
          </a:bodyPr>
          <a:lstStyle/>
          <a:p>
            <a:r>
              <a:rPr lang="he-IL" sz="1600" dirty="0" smtClean="0"/>
              <a:t>הצגת חלופות למיקום מרכזי המיחזור</a:t>
            </a:r>
            <a:endParaRPr lang="he-IL" sz="16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25" y="980728"/>
            <a:ext cx="3544787" cy="4739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982" y="5949280"/>
            <a:ext cx="664316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פרויקט של עיריית מודיעין להצבת מרכזי </a:t>
            </a:r>
            <a:r>
              <a:rPr lang="he-IL" dirty="0" err="1" smtClean="0"/>
              <a:t>מיחזור</a:t>
            </a:r>
            <a:r>
              <a:rPr lang="he-IL" dirty="0" smtClean="0"/>
              <a:t> בכניסה לבתי הספר בעיר</a:t>
            </a:r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7" y="980728"/>
            <a:ext cx="1872208" cy="18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47248" cy="807368"/>
          </a:xfrm>
        </p:spPr>
        <p:txBody>
          <a:bodyPr>
            <a:normAutofit fontScale="90000"/>
          </a:bodyPr>
          <a:lstStyle/>
          <a:p>
            <a:pPr algn="r"/>
            <a:r>
              <a:rPr lang="he-IL" sz="3600" dirty="0"/>
              <a:t>פרויקט תכנון מרכזי </a:t>
            </a:r>
            <a:r>
              <a:rPr lang="he-IL" sz="3600" dirty="0" err="1"/>
              <a:t>מיחזור</a:t>
            </a:r>
            <a:r>
              <a:rPr lang="he-IL" sz="3600" dirty="0"/>
              <a:t> </a:t>
            </a:r>
            <a:r>
              <a:rPr lang="he-IL" sz="3600" dirty="0" smtClean="0"/>
              <a:t>במודיעין</a:t>
            </a: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dirty="0" smtClean="0"/>
              <a:t>עיצוב מקורי של </a:t>
            </a:r>
            <a:r>
              <a:rPr lang="he-IL" sz="2000" dirty="0" err="1" smtClean="0"/>
              <a:t>מיכלי</a:t>
            </a:r>
            <a:r>
              <a:rPr lang="he-IL" sz="2000" dirty="0" smtClean="0"/>
              <a:t> </a:t>
            </a:r>
            <a:r>
              <a:rPr lang="he-IL" sz="2000" dirty="0" err="1" smtClean="0"/>
              <a:t>המיחזור</a:t>
            </a: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dirty="0" smtClean="0"/>
              <a:t>מיכל הנייר ומיכל הסוללות</a:t>
            </a:r>
            <a:endParaRPr lang="he-IL" sz="20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2962424" cy="3949899"/>
          </a:xfrm>
        </p:spPr>
      </p:pic>
      <p:pic>
        <p:nvPicPr>
          <p:cNvPr id="5" name="מציין מיקום תוכן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84784"/>
            <a:ext cx="5280587" cy="3960440"/>
          </a:xfrm>
        </p:spPr>
      </p:pic>
      <p:sp>
        <p:nvSpPr>
          <p:cNvPr id="3" name="TextBox 2"/>
          <p:cNvSpPr txBox="1"/>
          <p:nvPr/>
        </p:nvSpPr>
        <p:spPr>
          <a:xfrm>
            <a:off x="5380691" y="5770130"/>
            <a:ext cx="28280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dirty="0" smtClean="0"/>
              <a:t>תכנון </a:t>
            </a:r>
            <a:r>
              <a:rPr lang="he-IL" sz="1600" dirty="0" err="1" smtClean="0"/>
              <a:t>המיכלים</a:t>
            </a:r>
            <a:r>
              <a:rPr lang="he-IL" sz="1600" dirty="0" smtClean="0"/>
              <a:t> ע"י גליה גלעד-נבון</a:t>
            </a:r>
          </a:p>
          <a:p>
            <a:r>
              <a:rPr lang="he-IL" sz="1600" dirty="0" smtClean="0"/>
              <a:t>ביצוע שגב תעשיות מתכת בע"מ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9341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03575" y="404664"/>
            <a:ext cx="7656857" cy="412486"/>
          </a:xfrm>
        </p:spPr>
        <p:txBody>
          <a:bodyPr>
            <a:noAutofit/>
          </a:bodyPr>
          <a:lstStyle/>
          <a:p>
            <a:pPr algn="r"/>
            <a:r>
              <a:rPr lang="he-IL" sz="3200" dirty="0" smtClean="0"/>
              <a:t/>
            </a:r>
            <a:br>
              <a:rPr lang="he-IL" sz="3200" dirty="0" smtClean="0"/>
            </a:br>
            <a:r>
              <a:rPr lang="he-IL" sz="3200" dirty="0"/>
              <a:t>פרויקט תכנון מרכזי </a:t>
            </a:r>
            <a:r>
              <a:rPr lang="he-IL" sz="3200" dirty="0" err="1"/>
              <a:t>מיחזור</a:t>
            </a:r>
            <a:r>
              <a:rPr lang="he-IL" sz="3200" dirty="0"/>
              <a:t> </a:t>
            </a:r>
            <a:r>
              <a:rPr lang="he-IL" sz="3200" dirty="0" smtClean="0"/>
              <a:t>במודיעין - תכניות</a:t>
            </a:r>
            <a:br>
              <a:rPr lang="he-IL" sz="3200" dirty="0" smtClean="0"/>
            </a:br>
            <a:endParaRPr lang="he-IL" sz="3200" dirty="0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56367"/>
            <a:ext cx="3917394" cy="2831916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72325"/>
            <a:ext cx="1922075" cy="1415958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95" y="3783941"/>
            <a:ext cx="1909736" cy="138838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17150"/>
            <a:ext cx="3931325" cy="284038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75" y="817150"/>
            <a:ext cx="3835353" cy="28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784976" cy="346050"/>
          </a:xfrm>
        </p:spPr>
        <p:txBody>
          <a:bodyPr>
            <a:normAutofit fontScale="90000"/>
          </a:bodyPr>
          <a:lstStyle/>
          <a:p>
            <a:pPr algn="r"/>
            <a:r>
              <a:rPr lang="he-IL" sz="3600" dirty="0" smtClean="0"/>
              <a:t/>
            </a:r>
            <a:br>
              <a:rPr lang="he-IL" sz="3600" dirty="0" smtClean="0"/>
            </a:br>
            <a:r>
              <a:rPr lang="he-IL" sz="3600" dirty="0" smtClean="0"/>
              <a:t>תכנון צמחיה לפרויקט "טיילת גלי ים" בנתניה</a:t>
            </a:r>
            <a:br>
              <a:rPr lang="he-IL" sz="3600" dirty="0" smtClean="0"/>
            </a:br>
            <a:r>
              <a:rPr lang="he-IL" sz="2700" dirty="0" smtClean="0"/>
              <a:t>תכנון  אדריכלי בוצע ע"י "תכנון נוף בע"מ"</a:t>
            </a:r>
            <a:r>
              <a:rPr lang="he-IL" sz="3600" dirty="0" smtClean="0"/>
              <a:t/>
            </a:r>
            <a:br>
              <a:rPr lang="he-IL" sz="3600" dirty="0" smtClean="0"/>
            </a:br>
            <a:r>
              <a:rPr lang="he-IL" sz="1800" dirty="0" smtClean="0"/>
              <a:t>תכנון צמחיה לקו ראשון חוף ים</a:t>
            </a:r>
            <a:endParaRPr lang="he-IL" sz="18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4220732" cy="3165549"/>
          </a:xfrm>
        </p:spPr>
      </p:pic>
      <p:pic>
        <p:nvPicPr>
          <p:cNvPr id="8" name="מציין מיקום תוכן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35" y="1772816"/>
            <a:ext cx="4224469" cy="3168352"/>
          </a:xfrm>
        </p:spPr>
      </p:pic>
    </p:spTree>
    <p:extLst>
      <p:ext uri="{BB962C8B-B14F-4D97-AF65-F5344CB8AC3E}">
        <p14:creationId xmlns:p14="http://schemas.microsoft.com/office/powerpoint/2010/main" val="4181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31224" cy="447328"/>
          </a:xfrm>
        </p:spPr>
        <p:txBody>
          <a:bodyPr>
            <a:normAutofit/>
          </a:bodyPr>
          <a:lstStyle/>
          <a:p>
            <a:pPr algn="r"/>
            <a:r>
              <a:rPr lang="he-IL" sz="2000" dirty="0" smtClean="0"/>
              <a:t>"טיילת גלי ים" - קטע תכנית לדוגמא</a:t>
            </a:r>
            <a:endParaRPr lang="he-IL" sz="2000" dirty="0"/>
          </a:p>
        </p:txBody>
      </p:sp>
      <p:graphicFrame>
        <p:nvGraphicFramePr>
          <p:cNvPr id="6" name="אובייקט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569669"/>
              </p:ext>
            </p:extLst>
          </p:nvPr>
        </p:nvGraphicFramePr>
        <p:xfrm>
          <a:off x="323528" y="836712"/>
          <a:ext cx="8280920" cy="5849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Acrobat Document" r:id="rId3" imgW="22707600" imgH="16040100" progId="AcroExch.Document.7">
                  <p:embed/>
                </p:oleObj>
              </mc:Choice>
              <mc:Fallback>
                <p:oleObj name="Acrobat Document" r:id="rId3" imgW="22707600" imgH="160401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836712"/>
                        <a:ext cx="8280920" cy="5849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8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20072" y="692696"/>
            <a:ext cx="3096344" cy="519336"/>
          </a:xfrm>
        </p:spPr>
        <p:txBody>
          <a:bodyPr>
            <a:normAutofit fontScale="90000"/>
          </a:bodyPr>
          <a:lstStyle/>
          <a:p>
            <a:pPr algn="r"/>
            <a:r>
              <a:rPr lang="he-IL" sz="2200" dirty="0" smtClean="0"/>
              <a:t>"טיילת גלי ים"</a:t>
            </a: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dirty="0" smtClean="0"/>
              <a:t>כתב </a:t>
            </a:r>
            <a:r>
              <a:rPr lang="he-IL" sz="2000" dirty="0"/>
              <a:t>כמויות </a:t>
            </a:r>
            <a:r>
              <a:rPr lang="he-IL" sz="2000" dirty="0" smtClean="0"/>
              <a:t>לדוגמא</a:t>
            </a:r>
            <a:br>
              <a:rPr lang="he-IL" sz="2000" dirty="0" smtClean="0"/>
            </a:br>
            <a:r>
              <a:rPr lang="he-IL" sz="2000" dirty="0" smtClean="0"/>
              <a:t>צמחיה לקו ראשון חוף ים</a:t>
            </a:r>
            <a:endParaRPr lang="he-IL" sz="20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9" y="692696"/>
            <a:ext cx="4313381" cy="59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3200" dirty="0" smtClean="0"/>
              <a:t>תכנון כניסה לגן ילדים במודיעין</a:t>
            </a:r>
            <a:br>
              <a:rPr lang="he-IL" sz="3200" dirty="0" smtClean="0"/>
            </a:br>
            <a:r>
              <a:rPr lang="he-IL" sz="2200" dirty="0" smtClean="0"/>
              <a:t>הכוללת רחבת ישיבה ומתקן משחקים</a:t>
            </a:r>
            <a:endParaRPr lang="he-IL" sz="2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5076056" y="2774994"/>
            <a:ext cx="3898776" cy="387496"/>
          </a:xfrm>
        </p:spPr>
        <p:txBody>
          <a:bodyPr>
            <a:normAutofit/>
          </a:bodyPr>
          <a:lstStyle/>
          <a:p>
            <a:r>
              <a:rPr lang="he-IL" sz="1600" dirty="0" smtClean="0"/>
              <a:t>הפרויקט בזמן הביצוע</a:t>
            </a:r>
            <a:endParaRPr lang="he-IL" sz="16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4035829" cy="3025833"/>
          </a:xfr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4" y="3924275"/>
            <a:ext cx="3680842" cy="254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0" y="476673"/>
            <a:ext cx="2376265" cy="33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3600" dirty="0"/>
              <a:t>תכנון </a:t>
            </a:r>
            <a:r>
              <a:rPr lang="he-IL" sz="3600" dirty="0" smtClean="0"/>
              <a:t>שביל ציבורי במודיעין</a:t>
            </a:r>
            <a:r>
              <a:rPr lang="he-IL" dirty="0"/>
              <a:t/>
            </a:r>
            <a:br>
              <a:rPr lang="he-IL" dirty="0"/>
            </a:br>
            <a:r>
              <a:rPr lang="he-IL" sz="2200" dirty="0" smtClean="0"/>
              <a:t>הכולל רמפה ורחבת משחקים</a:t>
            </a:r>
            <a:endParaRPr lang="he-IL" sz="22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251200" cy="2438400"/>
          </a:xfrm>
        </p:spPr>
      </p:pic>
      <p:pic>
        <p:nvPicPr>
          <p:cNvPr id="6" name="מציין מיקום תוכן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251200" cy="2438400"/>
          </a:xfrm>
        </p:spPr>
      </p:pic>
      <p:sp>
        <p:nvSpPr>
          <p:cNvPr id="3" name="מלבן 2"/>
          <p:cNvSpPr/>
          <p:nvPr/>
        </p:nvSpPr>
        <p:spPr>
          <a:xfrm>
            <a:off x="4427984" y="5975151"/>
            <a:ext cx="1883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dirty="0"/>
              <a:t>הפרויקט בזמן הביצוע</a:t>
            </a:r>
          </a:p>
        </p:txBody>
      </p:sp>
    </p:spTree>
    <p:extLst>
      <p:ext uri="{BB962C8B-B14F-4D97-AF65-F5344CB8AC3E}">
        <p14:creationId xmlns:p14="http://schemas.microsoft.com/office/powerpoint/2010/main" val="12266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42084" y="980728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he-IL" sz="3200" dirty="0"/>
              <a:t>פרויקטים </a:t>
            </a:r>
            <a:r>
              <a:rPr lang="he-IL" sz="3200" dirty="0" smtClean="0"/>
              <a:t> במגזר  הציבורי</a:t>
            </a:r>
            <a:endParaRPr lang="he-IL" sz="32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94359"/>
            <a:ext cx="4992554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47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1142256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he-IL" sz="3200" dirty="0" smtClean="0"/>
              <a:t>פרויקטים במגזר הפרטי</a:t>
            </a:r>
            <a:endParaRPr lang="he-IL" sz="32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60848"/>
            <a:ext cx="3960440" cy="29442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06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5184576" cy="634082"/>
          </a:xfrm>
        </p:spPr>
        <p:txBody>
          <a:bodyPr>
            <a:normAutofit/>
          </a:bodyPr>
          <a:lstStyle/>
          <a:p>
            <a:pPr algn="r"/>
            <a:r>
              <a:rPr lang="he-IL" sz="2000" dirty="0" smtClean="0"/>
              <a:t>גינה בגליל</a:t>
            </a:r>
            <a:endParaRPr lang="he-IL" sz="2000" dirty="0"/>
          </a:p>
        </p:txBody>
      </p:sp>
      <p:pic>
        <p:nvPicPr>
          <p:cNvPr id="8" name="מציין מיקום תוכן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" y="3789040"/>
            <a:ext cx="3744416" cy="2808312"/>
          </a:xfrm>
        </p:spPr>
      </p:pic>
      <p:pic>
        <p:nvPicPr>
          <p:cNvPr id="5" name="מציין מיקום תוכן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61" y="908720"/>
            <a:ext cx="4992554" cy="3744416"/>
          </a:xfrm>
        </p:spPr>
      </p:pic>
      <p:sp>
        <p:nvSpPr>
          <p:cNvPr id="6" name="TextBox 5"/>
          <p:cNvSpPr txBox="1"/>
          <p:nvPr/>
        </p:nvSpPr>
        <p:spPr>
          <a:xfrm>
            <a:off x="3995936" y="4978041"/>
            <a:ext cx="48245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 smtClean="0"/>
              <a:t>תכנון גינה בטופוגרפיה הררית הכולל</a:t>
            </a:r>
            <a:r>
              <a:rPr lang="he-IL" sz="1600" dirty="0"/>
              <a:t> </a:t>
            </a:r>
            <a:r>
              <a:rPr lang="he-IL" sz="1600" dirty="0" smtClean="0"/>
              <a:t>מדרגות ושביל גישה לבית בשילוב מסלעות וקירות מאבן מקומית, וצמחיה בעלת מראה טבעי.</a:t>
            </a:r>
            <a:endParaRPr lang="he-IL" sz="1600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44816" cy="418058"/>
          </a:xfrm>
        </p:spPr>
        <p:txBody>
          <a:bodyPr>
            <a:noAutofit/>
          </a:bodyPr>
          <a:lstStyle/>
          <a:p>
            <a:pPr algn="r"/>
            <a:r>
              <a:rPr lang="he-IL" sz="2000" dirty="0" smtClean="0"/>
              <a:t>גינה פרטית בחבל מודיעין</a:t>
            </a:r>
            <a:endParaRPr lang="he-IL" sz="20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3840426" cy="2880320"/>
          </a:xfrm>
        </p:spPr>
      </p:pic>
      <p:pic>
        <p:nvPicPr>
          <p:cNvPr id="5" name="מציין מיקום תוכן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89" y="659910"/>
            <a:ext cx="3294451" cy="4885288"/>
          </a:xfr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524622"/>
            <a:ext cx="3840427" cy="28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0554" y="2860686"/>
            <a:ext cx="289817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סקיצות להמחשה</a:t>
            </a:r>
            <a:endParaRPr lang="he-IL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5534849"/>
            <a:ext cx="3384376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/>
              <a:t>גינה הבנויה מערוגה מוגבהת מאבן "חירבה", הנותנת מענה לקיר הגבוה התוחם את הגינה         </a:t>
            </a:r>
            <a:r>
              <a:rPr lang="he-IL" sz="1200" dirty="0" smtClean="0"/>
              <a:t>                                         בגינה </a:t>
            </a:r>
            <a:r>
              <a:rPr lang="he-IL" sz="1200" dirty="0"/>
              <a:t>משולבים אלמנטים וחומרים כגון: שביל כניסה </a:t>
            </a:r>
            <a:r>
              <a:rPr lang="he-IL" sz="1200" dirty="0" smtClean="0"/>
              <a:t>מבטון </a:t>
            </a:r>
            <a:r>
              <a:rPr lang="he-IL" sz="1200" dirty="0"/>
              <a:t>יצוק </a:t>
            </a:r>
            <a:r>
              <a:rPr lang="he-IL" sz="1200" dirty="0" smtClean="0"/>
              <a:t>בשילוב </a:t>
            </a:r>
            <a:r>
              <a:rPr lang="he-IL" sz="1200" dirty="0"/>
              <a:t>אדני רכבת, ספסל בנוי וסיפון </a:t>
            </a:r>
            <a:r>
              <a:rPr lang="he-IL" sz="1200" dirty="0" smtClean="0"/>
              <a:t>עץ </a:t>
            </a:r>
            <a:r>
              <a:rPr lang="he-IL" sz="1200" dirty="0"/>
              <a:t>המשמש כרחבת </a:t>
            </a:r>
            <a:r>
              <a:rPr lang="he-IL" sz="1200" dirty="0" smtClean="0"/>
              <a:t>ישיבה. </a:t>
            </a:r>
            <a:endParaRPr lang="en-US" sz="12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532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3910275" cy="267198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768752" cy="360040"/>
          </a:xfrm>
        </p:spPr>
        <p:txBody>
          <a:bodyPr>
            <a:noAutofit/>
          </a:bodyPr>
          <a:lstStyle/>
          <a:p>
            <a:pPr algn="r"/>
            <a:r>
              <a:rPr lang="he-IL" sz="2000" dirty="0" smtClean="0"/>
              <a:t>דוגמאות נוספות לפרויקטים</a:t>
            </a:r>
            <a:endParaRPr lang="he-IL" sz="2000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691186"/>
            <a:ext cx="4032447" cy="2669920"/>
          </a:xfr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4464"/>
            <a:ext cx="4104456" cy="3073781"/>
          </a:xfrm>
          <a:prstGeom prst="rect">
            <a:avLst/>
          </a:prstGeom>
        </p:spPr>
      </p:pic>
      <p:pic>
        <p:nvPicPr>
          <p:cNvPr id="11" name="מציין מיקום תוכן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32" y="3442452"/>
            <a:ext cx="4074530" cy="3050564"/>
          </a:xfrm>
          <a:prstGeom prst="rect">
            <a:avLst/>
          </a:prstGeom>
        </p:spPr>
      </p:pic>
      <p:sp>
        <p:nvSpPr>
          <p:cNvPr id="7" name="מציין מיקום תוכן 6"/>
          <p:cNvSpPr>
            <a:spLocks noGrp="1"/>
          </p:cNvSpPr>
          <p:nvPr>
            <p:ph sz="half" idx="2"/>
          </p:nvPr>
        </p:nvSpPr>
        <p:spPr>
          <a:xfrm>
            <a:off x="4778532" y="2993901"/>
            <a:ext cx="1790326" cy="3077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e-IL" sz="1400" b="1" dirty="0" smtClean="0"/>
              <a:t>פיתוח באזור הררי</a:t>
            </a:r>
            <a:endParaRPr lang="he-IL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6350" y="3573016"/>
            <a:ext cx="116777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he-IL" sz="1400" b="1" dirty="0" smtClean="0"/>
              <a:t>"נחל יבש"    כפתרון ניקוז</a:t>
            </a:r>
            <a:endParaRPr lang="he-IL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9467" y="6186485"/>
            <a:ext cx="106150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he-IL" sz="1600" b="1" dirty="0" smtClean="0"/>
              <a:t>צמחיה א"י</a:t>
            </a:r>
            <a:endParaRPr lang="he-IL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1" y="2996952"/>
            <a:ext cx="192232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r>
              <a:rPr lang="he-IL" sz="1400" b="1" dirty="0" smtClean="0"/>
              <a:t>ערוגות בגבהים משתנים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6363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346140"/>
            <a:ext cx="7560840" cy="360040"/>
          </a:xfrm>
        </p:spPr>
        <p:txBody>
          <a:bodyPr>
            <a:noAutofit/>
          </a:bodyPr>
          <a:lstStyle/>
          <a:p>
            <a:pPr algn="r"/>
            <a:r>
              <a:rPr lang="he-IL" sz="2000" dirty="0"/>
              <a:t>דוגמאות נוספות לפרויקטים</a:t>
            </a: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43" y="706180"/>
            <a:ext cx="3925310" cy="2938844"/>
          </a:xfr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2" y="706180"/>
            <a:ext cx="4425711" cy="92262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59" y="3808248"/>
            <a:ext cx="2174275" cy="289726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32179"/>
            <a:ext cx="4356314" cy="191284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2" y="3808248"/>
            <a:ext cx="2166100" cy="2888134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758690"/>
            <a:ext cx="3933420" cy="29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931224" cy="591344"/>
          </a:xfrm>
        </p:spPr>
        <p:txBody>
          <a:bodyPr>
            <a:normAutofit/>
          </a:bodyPr>
          <a:lstStyle/>
          <a:p>
            <a:pPr algn="r"/>
            <a:r>
              <a:rPr lang="he-IL" sz="2000" b="1" dirty="0" smtClean="0"/>
              <a:t>גינה פרטית ברמת השרון</a:t>
            </a:r>
            <a:endParaRPr lang="he-IL" sz="2000" b="1" dirty="0"/>
          </a:p>
        </p:txBody>
      </p:sp>
      <p:graphicFrame>
        <p:nvGraphicFramePr>
          <p:cNvPr id="5" name="מציין מיקום תוכן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7384517"/>
              </p:ext>
            </p:extLst>
          </p:nvPr>
        </p:nvGraphicFramePr>
        <p:xfrm>
          <a:off x="5724128" y="4471421"/>
          <a:ext cx="3135938" cy="2216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Acrobat Document" r:id="rId3" imgW="8020050" imgH="5667375" progId="AcroExch.Document.7">
                  <p:embed/>
                </p:oleObj>
              </mc:Choice>
              <mc:Fallback>
                <p:oleObj name="Acrobat Document" r:id="rId3" imgW="8020050" imgH="56673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4128" y="4471421"/>
                        <a:ext cx="3135938" cy="2216359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מציין מיקום תוכן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80987"/>
            <a:ext cx="2950531" cy="2212898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713192" y="1095511"/>
            <a:ext cx="4033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מדרגות כניסה לבית המלוות בערוגות בנויות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3717032"/>
            <a:ext cx="2232639" cy="2976853"/>
          </a:xfrm>
          <a:prstGeom prst="rect">
            <a:avLst/>
          </a:prstGeom>
        </p:spPr>
      </p:pic>
      <p:graphicFrame>
        <p:nvGraphicFramePr>
          <p:cNvPr id="10" name="אובייקט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839335"/>
              </p:ext>
            </p:extLst>
          </p:nvPr>
        </p:nvGraphicFramePr>
        <p:xfrm>
          <a:off x="5076056" y="1700808"/>
          <a:ext cx="3786645" cy="262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" name="Acrobat Document" r:id="rId7" imgW="11344275" imgH="8020050" progId="AcroExch.Document.7">
                  <p:embed/>
                </p:oleObj>
              </mc:Choice>
              <mc:Fallback>
                <p:oleObj name="Acrobat Document" r:id="rId7" imgW="11344275" imgH="80200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76056" y="1700808"/>
                        <a:ext cx="3786645" cy="2626201"/>
                      </a:xfrm>
                      <a:prstGeom prst="rect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תמונה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232639" cy="2976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40411" y="3861048"/>
            <a:ext cx="60625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 smtClean="0"/>
              <a:t>תכנית</a:t>
            </a:r>
            <a:endParaRPr lang="he-IL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7219" y="6324553"/>
            <a:ext cx="102944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 smtClean="0"/>
              <a:t>פרספקטיבה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4134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860032" y="430312"/>
            <a:ext cx="3766616" cy="591344"/>
          </a:xfrm>
        </p:spPr>
        <p:txBody>
          <a:bodyPr>
            <a:normAutofit/>
          </a:bodyPr>
          <a:lstStyle/>
          <a:p>
            <a:pPr algn="r"/>
            <a:r>
              <a:rPr lang="he-IL" sz="2000" b="1" dirty="0" smtClean="0"/>
              <a:t>גינה פרטית בהרי  ירושלים - תכנית </a:t>
            </a:r>
            <a:endParaRPr lang="he-IL" sz="2000" b="1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8" y="3645024"/>
            <a:ext cx="3611240" cy="2708430"/>
          </a:xfr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0543"/>
            <a:ext cx="3600400" cy="2402142"/>
          </a:xfrm>
          <a:prstGeom prst="rect">
            <a:avLst/>
          </a:prstGeom>
        </p:spPr>
      </p:pic>
      <p:pic>
        <p:nvPicPr>
          <p:cNvPr id="4" name="מציין מיקום תוכן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20543"/>
            <a:ext cx="3805445" cy="5303758"/>
          </a:xfrm>
        </p:spPr>
      </p:pic>
    </p:spTree>
    <p:extLst>
      <p:ext uri="{BB962C8B-B14F-4D97-AF65-F5344CB8AC3E}">
        <p14:creationId xmlns:p14="http://schemas.microsoft.com/office/powerpoint/2010/main" val="28027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2000" dirty="0" smtClean="0"/>
              <a:t>גינה פרטית  בחיפה - תכניות פיתוח  וצמחיה לדוגמא</a:t>
            </a:r>
            <a:endParaRPr lang="he-IL" sz="2000" dirty="0"/>
          </a:p>
        </p:txBody>
      </p:sp>
      <p:graphicFrame>
        <p:nvGraphicFramePr>
          <p:cNvPr id="4" name="מציין מיקום תוכן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2789221"/>
              </p:ext>
            </p:extLst>
          </p:nvPr>
        </p:nvGraphicFramePr>
        <p:xfrm>
          <a:off x="611560" y="1196752"/>
          <a:ext cx="3756792" cy="5313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Acrobat Document" r:id="rId3" imgW="8020050" imgH="11344275" progId="AcroExch.Document.7">
                  <p:embed/>
                </p:oleObj>
              </mc:Choice>
              <mc:Fallback>
                <p:oleObj name="Acrobat Document" r:id="rId3" imgW="8020050" imgH="113442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196752"/>
                        <a:ext cx="3756792" cy="5313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אובייקט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260157"/>
              </p:ext>
            </p:extLst>
          </p:nvPr>
        </p:nvGraphicFramePr>
        <p:xfrm>
          <a:off x="4932040" y="1340768"/>
          <a:ext cx="3742534" cy="5293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Acrobat Document" r:id="rId5" imgW="8020050" imgH="11344275" progId="AcroExch.Document.7">
                  <p:embed/>
                </p:oleObj>
              </mc:Choice>
              <mc:Fallback>
                <p:oleObj name="Acrobat Document" r:id="rId5" imgW="8020050" imgH="113442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1340768"/>
                        <a:ext cx="3742534" cy="5293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12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2000" dirty="0" smtClean="0"/>
              <a:t>כתב כמויות צמחיה בתכנון גינה פרטית</a:t>
            </a:r>
            <a:endParaRPr lang="he-IL" sz="2000" dirty="0"/>
          </a:p>
        </p:txBody>
      </p:sp>
      <p:graphicFrame>
        <p:nvGraphicFramePr>
          <p:cNvPr id="5" name="מציין מיקום תוכן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595835"/>
              </p:ext>
            </p:extLst>
          </p:nvPr>
        </p:nvGraphicFramePr>
        <p:xfrm>
          <a:off x="755576" y="752594"/>
          <a:ext cx="4314726" cy="6105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Acrobat Document" r:id="rId3" imgW="5667375" imgH="8020050" progId="AcroExch.Document.7">
                  <p:embed/>
                </p:oleObj>
              </mc:Choice>
              <mc:Fallback>
                <p:oleObj name="Acrobat Document" r:id="rId3" imgW="5667375" imgH="80200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752594"/>
                        <a:ext cx="4314726" cy="6105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53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972959"/>
            <a:ext cx="610650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solidFill>
                  <a:srgbClr val="008050"/>
                </a:solidFill>
              </a:rPr>
              <a:t>גליה גלעד-נבון, הנדסאית אדריכלות-נוף</a:t>
            </a:r>
          </a:p>
          <a:p>
            <a:pPr algn="ctr"/>
            <a:r>
              <a:rPr lang="he-IL" sz="2400" dirty="0">
                <a:solidFill>
                  <a:srgbClr val="008050"/>
                </a:solidFill>
              </a:rPr>
              <a:t>כמון 124 ד.נ. בקעת בית הכרם </a:t>
            </a:r>
            <a:r>
              <a:rPr lang="he-IL" sz="2400" dirty="0" smtClean="0">
                <a:solidFill>
                  <a:srgbClr val="008050"/>
                </a:solidFill>
              </a:rPr>
              <a:t>20112</a:t>
            </a:r>
            <a:endParaRPr lang="he-IL" sz="2400" dirty="0">
              <a:solidFill>
                <a:srgbClr val="008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3303" y="5625138"/>
            <a:ext cx="6997428" cy="67710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000" dirty="0">
                <a:solidFill>
                  <a:srgbClr val="008050"/>
                </a:solidFill>
              </a:rPr>
              <a:t>050-8216256         </a:t>
            </a:r>
            <a:r>
              <a:rPr lang="en-US" sz="2000" dirty="0">
                <a:solidFill>
                  <a:srgbClr val="00B050"/>
                </a:solidFill>
              </a:rPr>
              <a:t>	                   	</a:t>
            </a:r>
            <a:r>
              <a:rPr lang="en-US" sz="2000" dirty="0">
                <a:solidFill>
                  <a:srgbClr val="008050"/>
                </a:solidFill>
              </a:rPr>
              <a:t>galiagn@walla.co.i</a:t>
            </a:r>
            <a:r>
              <a:rPr lang="en-US" dirty="0">
                <a:solidFill>
                  <a:srgbClr val="008050"/>
                </a:solidFill>
              </a:rPr>
              <a:t>l</a:t>
            </a:r>
          </a:p>
          <a:p>
            <a:pPr algn="ctr"/>
            <a:endParaRPr lang="he-IL" dirty="0">
              <a:solidFill>
                <a:srgbClr val="008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8564" y="6334998"/>
            <a:ext cx="335066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1400" dirty="0">
                <a:solidFill>
                  <a:srgbClr val="008050"/>
                </a:solidFill>
              </a:rPr>
              <a:t>כל הזכויות שמורות  לגליה גלעד נבון  © </a:t>
            </a:r>
            <a:r>
              <a:rPr lang="en-US" sz="1400" dirty="0" smtClean="0">
                <a:solidFill>
                  <a:srgbClr val="008050"/>
                </a:solidFill>
              </a:rPr>
              <a:t>2014</a:t>
            </a:r>
            <a:endParaRPr lang="en-US" sz="1400" dirty="0">
              <a:solidFill>
                <a:srgbClr val="008050"/>
              </a:solidFill>
            </a:endParaRPr>
          </a:p>
          <a:p>
            <a:endParaRPr lang="he-IL" sz="1400" dirty="0">
              <a:solidFill>
                <a:srgbClr val="008050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190" y="2324497"/>
            <a:ext cx="1407653" cy="2505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112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640960" cy="5400600"/>
          </a:xfrm>
        </p:spPr>
        <p:txBody>
          <a:bodyPr>
            <a:normAutofit fontScale="90000"/>
          </a:bodyPr>
          <a:lstStyle/>
          <a:p>
            <a:pPr algn="r"/>
            <a:r>
              <a:rPr lang="he-IL" sz="1600" dirty="0"/>
              <a:t>דוגמאות פרויקטים </a:t>
            </a:r>
            <a:r>
              <a:rPr lang="he-IL" sz="1600" dirty="0" smtClean="0"/>
              <a:t>במגזר הציבורי</a:t>
            </a:r>
            <a:r>
              <a:rPr lang="he-IL" sz="1600" dirty="0"/>
              <a:t>:</a:t>
            </a:r>
            <a:r>
              <a:rPr lang="he-IL" sz="1600" dirty="0" smtClean="0"/>
              <a:t/>
            </a:r>
            <a:br>
              <a:rPr lang="he-IL" sz="1600" dirty="0" smtClean="0"/>
            </a:br>
            <a:r>
              <a:rPr lang="he-IL" sz="1600" dirty="0"/>
              <a:t/>
            </a:r>
            <a:br>
              <a:rPr lang="he-IL" sz="1600" dirty="0"/>
            </a:br>
            <a:r>
              <a:rPr lang="he-IL" sz="1600" dirty="0" smtClean="0"/>
              <a:t>שופרסל  בע"מ – פרויקט "שערי עכו"</a:t>
            </a:r>
            <a:br>
              <a:rPr lang="he-IL" sz="1600" dirty="0" smtClean="0"/>
            </a:br>
            <a:r>
              <a:rPr lang="he-IL" sz="1600" dirty="0" smtClean="0"/>
              <a:t/>
            </a:r>
            <a:br>
              <a:rPr lang="he-IL" sz="1600" dirty="0" smtClean="0"/>
            </a:br>
            <a:r>
              <a:rPr lang="he-IL" sz="1600" dirty="0" smtClean="0"/>
              <a:t>החברה הכלכלית לכרמיאל: </a:t>
            </a:r>
            <a:br>
              <a:rPr lang="he-IL" sz="1600" dirty="0" smtClean="0"/>
            </a:br>
            <a:r>
              <a:rPr lang="he-IL" sz="1600" dirty="0" smtClean="0"/>
              <a:t>                         -כיכר שפר</a:t>
            </a:r>
            <a:br>
              <a:rPr lang="he-IL" sz="1600" dirty="0" smtClean="0"/>
            </a:br>
            <a:r>
              <a:rPr lang="he-IL" sz="1600" dirty="0" smtClean="0"/>
              <a:t>                         -פרויקט כביש  200 </a:t>
            </a:r>
            <a:br>
              <a:rPr lang="he-IL" sz="1600" dirty="0" smtClean="0"/>
            </a:br>
            <a:r>
              <a:rPr lang="he-IL" sz="1600" dirty="0" smtClean="0"/>
              <a:t>                         -סקרי עצים </a:t>
            </a:r>
            <a:r>
              <a:rPr lang="he-IL" sz="1600" dirty="0" err="1" smtClean="0"/>
              <a:t>באזה"ת</a:t>
            </a:r>
            <a:r>
              <a:rPr lang="he-IL" sz="1600" dirty="0" smtClean="0"/>
              <a:t> בכרמיאל</a:t>
            </a:r>
            <a:br>
              <a:rPr lang="he-IL" sz="1600" dirty="0" smtClean="0"/>
            </a:br>
            <a:r>
              <a:rPr lang="he-IL" sz="1600" dirty="0" smtClean="0"/>
              <a:t/>
            </a:r>
            <a:br>
              <a:rPr lang="he-IL" sz="1600" dirty="0" smtClean="0"/>
            </a:br>
            <a:r>
              <a:rPr lang="he-IL" sz="1600" dirty="0" smtClean="0"/>
              <a:t>עיריית כרמיאל:</a:t>
            </a:r>
            <a:br>
              <a:rPr lang="he-IL" sz="1600" dirty="0" smtClean="0"/>
            </a:br>
            <a:r>
              <a:rPr lang="he-IL" sz="1600" dirty="0" smtClean="0"/>
              <a:t>                           -גן ההגנה -רמת רבין כרמיאל</a:t>
            </a:r>
            <a:br>
              <a:rPr lang="he-IL" sz="1600" dirty="0" smtClean="0"/>
            </a:br>
            <a:r>
              <a:rPr lang="he-IL" sz="1600" dirty="0" smtClean="0"/>
              <a:t>                           -מעון יום נעמ"ת -רמת רבין כרמיאל</a:t>
            </a:r>
            <a:br>
              <a:rPr lang="he-IL" sz="1600" dirty="0" smtClean="0"/>
            </a:br>
            <a:r>
              <a:rPr lang="he-IL" sz="1600" dirty="0" smtClean="0"/>
              <a:t>                           -גן ילדים 11 -רמת רבין כרמיאל</a:t>
            </a:r>
            <a:br>
              <a:rPr lang="he-IL" sz="1600" dirty="0" smtClean="0"/>
            </a:br>
            <a:r>
              <a:rPr lang="he-IL" sz="1600" dirty="0" smtClean="0"/>
              <a:t>                           -אולם ספורט ב"ס רקפת- גבעת רם- כרמיאל</a:t>
            </a:r>
            <a:br>
              <a:rPr lang="he-IL" sz="1600" dirty="0" smtClean="0"/>
            </a:br>
            <a:r>
              <a:rPr lang="he-IL" sz="1600" dirty="0" smtClean="0"/>
              <a:t>                           -אולם ספורט ב"ס כרמים</a:t>
            </a:r>
            <a:br>
              <a:rPr lang="he-IL" sz="1600" dirty="0" smtClean="0"/>
            </a:br>
            <a:r>
              <a:rPr lang="he-IL" sz="1600" dirty="0" smtClean="0"/>
              <a:t>                           -בית כנסת מכוש- רמת רבין כרמיאל</a:t>
            </a:r>
            <a:br>
              <a:rPr lang="he-IL" sz="1600" dirty="0" smtClean="0"/>
            </a:br>
            <a:r>
              <a:rPr lang="he-IL" sz="1600" dirty="0"/>
              <a:t/>
            </a:r>
            <a:br>
              <a:rPr lang="he-IL" sz="1600" dirty="0"/>
            </a:br>
            <a:r>
              <a:rPr lang="he-IL" sz="1600" dirty="0" smtClean="0"/>
              <a:t>רשת מעונות חיה ע"י כולל חב"ד- פרויקט גן ילדים</a:t>
            </a:r>
            <a:br>
              <a:rPr lang="he-IL" sz="1600" dirty="0" smtClean="0"/>
            </a:br>
            <a:r>
              <a:rPr lang="he-IL" sz="1600" dirty="0"/>
              <a:t/>
            </a:r>
            <a:br>
              <a:rPr lang="he-IL" sz="1600" dirty="0"/>
            </a:br>
            <a:r>
              <a:rPr lang="he-IL" sz="1600" dirty="0" smtClean="0"/>
              <a:t>עיריית מודיעין:</a:t>
            </a:r>
            <a:br>
              <a:rPr lang="he-IL" sz="1600" dirty="0" smtClean="0"/>
            </a:br>
            <a:r>
              <a:rPr lang="he-IL" sz="1600" dirty="0" smtClean="0"/>
              <a:t>                           -צומת </a:t>
            </a:r>
            <a:r>
              <a:rPr lang="he-IL" sz="1600" dirty="0"/>
              <a:t>מגדל הלבנון-נחל צלמון-נחל חבר - בעיר </a:t>
            </a:r>
            <a:r>
              <a:rPr lang="he-IL" sz="1600" dirty="0" smtClean="0"/>
              <a:t>מודיעין</a:t>
            </a:r>
            <a:br>
              <a:rPr lang="he-IL" sz="1600" dirty="0" smtClean="0"/>
            </a:br>
            <a:r>
              <a:rPr lang="he-IL" sz="1600" dirty="0" smtClean="0"/>
              <a:t>                           -פרויקט </a:t>
            </a:r>
            <a:r>
              <a:rPr lang="he-IL" sz="1600" dirty="0"/>
              <a:t>תכנון מרכזי </a:t>
            </a:r>
            <a:r>
              <a:rPr lang="he-IL" sz="1600" dirty="0" err="1"/>
              <a:t>מיחזור</a:t>
            </a:r>
            <a:r>
              <a:rPr lang="he-IL" sz="1600" dirty="0"/>
              <a:t> </a:t>
            </a:r>
            <a:r>
              <a:rPr lang="he-IL" sz="1600" dirty="0" smtClean="0"/>
              <a:t>במודיעין</a:t>
            </a:r>
            <a:br>
              <a:rPr lang="he-IL" sz="1600" dirty="0" smtClean="0"/>
            </a:br>
            <a:r>
              <a:rPr lang="he-IL" sz="1600" dirty="0"/>
              <a:t/>
            </a:r>
            <a:br>
              <a:rPr lang="he-IL" sz="1600" dirty="0"/>
            </a:br>
            <a:r>
              <a:rPr lang="he-IL" sz="1600" dirty="0" smtClean="0"/>
              <a:t>משרד אדריכלי נוף תכנון נוף בע"מ:</a:t>
            </a:r>
            <a:br>
              <a:rPr lang="he-IL" sz="1600" dirty="0" smtClean="0"/>
            </a:br>
            <a:r>
              <a:rPr lang="he-IL" sz="1600" dirty="0" smtClean="0"/>
              <a:t>                           -תכנון צמחיה עבור טיילת "גלי ים " – נתניה</a:t>
            </a:r>
            <a:br>
              <a:rPr lang="he-IL" sz="1600" dirty="0" smtClean="0"/>
            </a:br>
            <a:r>
              <a:rPr lang="he-IL" sz="1600" dirty="0" smtClean="0"/>
              <a:t>                           ופרויקטים נוספים</a:t>
            </a:r>
            <a:br>
              <a:rPr lang="he-IL" sz="1600" dirty="0" smtClean="0"/>
            </a:br>
            <a:r>
              <a:rPr lang="he-IL" sz="1800" dirty="0"/>
              <a:t/>
            </a:r>
            <a:br>
              <a:rPr lang="he-IL" sz="1800" dirty="0"/>
            </a:b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dirty="0"/>
              <a:t/>
            </a:r>
            <a:br>
              <a:rPr lang="he-IL" sz="2000" dirty="0"/>
            </a:b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dirty="0" smtClean="0"/>
              <a:t/>
            </a:r>
            <a:br>
              <a:rPr lang="he-IL" sz="2000" dirty="0" smtClean="0"/>
            </a:br>
            <a:r>
              <a:rPr lang="he-IL" sz="2000" dirty="0" smtClean="0"/>
              <a:t/>
            </a:r>
            <a:br>
              <a:rPr lang="he-IL" sz="2000" dirty="0" smtClean="0"/>
            </a:b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73190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2499" y="476672"/>
            <a:ext cx="8003232" cy="519336"/>
          </a:xfrm>
        </p:spPr>
        <p:txBody>
          <a:bodyPr>
            <a:noAutofit/>
          </a:bodyPr>
          <a:lstStyle/>
          <a:p>
            <a:pPr algn="r"/>
            <a:r>
              <a:rPr lang="he-IL" sz="3200" dirty="0" smtClean="0"/>
              <a:t>"גן - ההגנה"- רמת רבין כרמיאל</a:t>
            </a:r>
            <a:endParaRPr lang="he-IL" sz="3200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7" y="1213122"/>
            <a:ext cx="4382889" cy="328716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1"/>
            <a:ext cx="4382889" cy="32871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3033" y="4797152"/>
            <a:ext cx="798808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בניין הכולל 3 כיתות גן בשני מפלסים, ושביל ציבורי המשמש כדרך חירום המקשר ביניהם.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4788024" y="1340768"/>
            <a:ext cx="1053494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dirty="0" smtClean="0"/>
              <a:t>הכניסה לגן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1977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003232" cy="735360"/>
          </a:xfrm>
        </p:spPr>
        <p:txBody>
          <a:bodyPr>
            <a:normAutofit/>
          </a:bodyPr>
          <a:lstStyle/>
          <a:p>
            <a:pPr algn="r"/>
            <a:r>
              <a:rPr lang="he-IL" sz="3200" dirty="0"/>
              <a:t>"גן </a:t>
            </a:r>
            <a:r>
              <a:rPr lang="he-IL" sz="3200" dirty="0" smtClean="0"/>
              <a:t>- ההגנה</a:t>
            </a:r>
            <a:r>
              <a:rPr lang="he-IL" sz="3200" dirty="0"/>
              <a:t>"- רמת רבין כרמיאל</a:t>
            </a:r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230622" cy="3172966"/>
          </a:xfrm>
          <a:prstGeom prst="rect">
            <a:avLst/>
          </a:prstGeom>
        </p:spPr>
      </p:pic>
      <p:pic>
        <p:nvPicPr>
          <p:cNvPr id="9" name="מציין מיקום תוכן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224469" cy="316835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84" y="4597269"/>
            <a:ext cx="2585696" cy="193927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29278"/>
            <a:ext cx="2592288" cy="1946174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558647"/>
            <a:ext cx="2620824" cy="1964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3519" y="1196752"/>
            <a:ext cx="115212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he-IL" sz="1600" dirty="0" smtClean="0"/>
              <a:t>שביל ציבורי ודרך חירום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4111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87208" cy="591344"/>
          </a:xfrm>
        </p:spPr>
        <p:txBody>
          <a:bodyPr>
            <a:normAutofit/>
          </a:bodyPr>
          <a:lstStyle/>
          <a:p>
            <a:pPr algn="r"/>
            <a:r>
              <a:rPr lang="he-IL" sz="2000" dirty="0"/>
              <a:t>"גן </a:t>
            </a:r>
            <a:r>
              <a:rPr lang="he-IL" sz="2000" dirty="0" smtClean="0"/>
              <a:t>- ההגנה</a:t>
            </a:r>
            <a:r>
              <a:rPr lang="he-IL" sz="2000" dirty="0"/>
              <a:t>"- רמת רבין </a:t>
            </a:r>
            <a:r>
              <a:rPr lang="he-IL" sz="2000" dirty="0" smtClean="0"/>
              <a:t>כרמיאל - חתכים </a:t>
            </a:r>
            <a:r>
              <a:rPr lang="he-IL" sz="2000" dirty="0"/>
              <a:t>לדוגמא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5" name="מציין מיקום תוכן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6447712"/>
              </p:ext>
            </p:extLst>
          </p:nvPr>
        </p:nvGraphicFramePr>
        <p:xfrm>
          <a:off x="179512" y="836712"/>
          <a:ext cx="8655369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Acrobat Document" r:id="rId3" imgW="16040100" imgH="11344275" progId="AcroExch.Document.7">
                  <p:embed/>
                </p:oleObj>
              </mc:Choice>
              <mc:Fallback>
                <p:oleObj name="Acrobat Document" r:id="rId3" imgW="16040100" imgH="113442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836712"/>
                        <a:ext cx="8655369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20880" cy="504056"/>
          </a:xfrm>
        </p:spPr>
        <p:txBody>
          <a:bodyPr>
            <a:noAutofit/>
          </a:bodyPr>
          <a:lstStyle/>
          <a:p>
            <a:pPr algn="r"/>
            <a:r>
              <a:rPr lang="he-IL" sz="3200" dirty="0"/>
              <a:t>שופרסל  בע"מ – פרויקט "שערי עכו"</a:t>
            </a: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038600" cy="2693435"/>
          </a:xfrm>
        </p:spPr>
      </p:pic>
      <p:graphicFrame>
        <p:nvGraphicFramePr>
          <p:cNvPr id="13" name="מציין מיקום תוכן 1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16404"/>
              </p:ext>
            </p:extLst>
          </p:nvPr>
        </p:nvGraphicFramePr>
        <p:xfrm>
          <a:off x="323528" y="3861048"/>
          <a:ext cx="4840343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Acrobat Document" r:id="rId4" imgW="39147750" imgH="22707600" progId="AcroExch.Document.7">
                  <p:embed/>
                </p:oleObj>
              </mc:Choice>
              <mc:Fallback>
                <p:oleObj name="Acrobat Document" r:id="rId4" imgW="39147750" imgH="227076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3861048"/>
                        <a:ext cx="4840343" cy="280831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20072" y="6255067"/>
            <a:ext cx="83708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חתכים 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6051084" y="3861048"/>
            <a:ext cx="2662908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dirty="0" smtClean="0"/>
              <a:t>תצלום אוויר של מיקום הפרויקט</a:t>
            </a:r>
            <a:endParaRPr lang="he-IL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45378" y="1233626"/>
            <a:ext cx="433366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 smtClean="0"/>
              <a:t>פרויקט מתחם עסקים של חברת "שופרסל בע"מ", בכניסה לעיר עכו, הכולל את תכנון הפיתוח לכלל השטח כולל </a:t>
            </a:r>
            <a:r>
              <a:rPr lang="he-IL" sz="1600" dirty="0" err="1" smtClean="0"/>
              <a:t>השצ"פ</a:t>
            </a:r>
            <a:r>
              <a:rPr lang="he-IL" sz="1600" dirty="0" smtClean="0"/>
              <a:t> הסמוך.</a:t>
            </a:r>
          </a:p>
          <a:p>
            <a:r>
              <a:rPr lang="he-IL" sz="1600" dirty="0" smtClean="0"/>
              <a:t>הפרויקט נמצא בשלבי מכרז לפני ביצוע.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81508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93213" y="202630"/>
            <a:ext cx="7931224" cy="850106"/>
          </a:xfrm>
        </p:spPr>
        <p:txBody>
          <a:bodyPr>
            <a:normAutofit/>
          </a:bodyPr>
          <a:lstStyle/>
          <a:p>
            <a:pPr algn="r"/>
            <a:r>
              <a:rPr lang="he-IL" sz="3200" dirty="0" smtClean="0"/>
              <a:t>כיכר שפר - </a:t>
            </a:r>
            <a:r>
              <a:rPr lang="he-IL" sz="3200" dirty="0" err="1" smtClean="0"/>
              <a:t>אזה"ת</a:t>
            </a:r>
            <a:r>
              <a:rPr lang="he-IL" sz="3200" dirty="0" smtClean="0"/>
              <a:t> כרמיאל</a:t>
            </a:r>
            <a:endParaRPr lang="he-IL" sz="3200" dirty="0"/>
          </a:p>
        </p:txBody>
      </p:sp>
      <p:sp>
        <p:nvSpPr>
          <p:cNvPr id="14" name="מציין מיקום תוכן 13"/>
          <p:cNvSpPr>
            <a:spLocks noGrp="1"/>
          </p:cNvSpPr>
          <p:nvPr>
            <p:ph sz="half" idx="2"/>
          </p:nvPr>
        </p:nvSpPr>
        <p:spPr>
          <a:xfrm>
            <a:off x="983752" y="5589240"/>
            <a:ext cx="7056784" cy="792088"/>
          </a:xfrm>
        </p:spPr>
        <p:txBody>
          <a:bodyPr>
            <a:normAutofit fontScale="92500" lnSpcReduction="20000"/>
          </a:bodyPr>
          <a:lstStyle/>
          <a:p>
            <a:r>
              <a:rPr lang="he-IL" sz="1600" dirty="0" smtClean="0"/>
              <a:t>תכנון צמחיה והשקיה בכיכר </a:t>
            </a:r>
            <a:r>
              <a:rPr lang="he-IL" sz="1600" dirty="0" err="1" smtClean="0"/>
              <a:t>באזה"ת</a:t>
            </a:r>
            <a:r>
              <a:rPr lang="he-IL" sz="1600" dirty="0" smtClean="0"/>
              <a:t> של כרמיאל הכוללת פסלי דינוזאורים ממתכת.</a:t>
            </a:r>
          </a:p>
          <a:p>
            <a:r>
              <a:rPr lang="he-IL" sz="1600" dirty="0" smtClean="0"/>
              <a:t>שילוב צמחיה היוצרת מראה טבעי, המוסיפה לאלמנט הפיסולי נופך נוסף. </a:t>
            </a:r>
          </a:p>
          <a:p>
            <a:r>
              <a:rPr lang="he-IL" sz="1600" dirty="0" smtClean="0"/>
              <a:t>מראה "אחו" טבעי. אפקט התנועה והאור הנופל על </a:t>
            </a:r>
            <a:r>
              <a:rPr lang="he-IL" sz="1600" dirty="0" err="1" smtClean="0"/>
              <a:t>הצמחיה</a:t>
            </a:r>
            <a:r>
              <a:rPr lang="he-IL" sz="1600" dirty="0" smtClean="0"/>
              <a:t> מוסיף נדבך נוסף.</a:t>
            </a:r>
            <a:endParaRPr lang="he-IL" sz="1600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28838"/>
            <a:ext cx="2457434" cy="138537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62" y="3923685"/>
            <a:ext cx="2601649" cy="138537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63" y="1052736"/>
            <a:ext cx="5218373" cy="2752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4912" y="3428999"/>
            <a:ext cx="97654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 smtClean="0"/>
              <a:t>חורף 2014</a:t>
            </a:r>
            <a:endParaRPr lang="he-IL" sz="1400" dirty="0"/>
          </a:p>
        </p:txBody>
      </p:sp>
      <p:sp>
        <p:nvSpPr>
          <p:cNvPr id="12" name="מלבן 11"/>
          <p:cNvSpPr/>
          <p:nvPr/>
        </p:nvSpPr>
        <p:spPr>
          <a:xfrm>
            <a:off x="2854912" y="4005064"/>
            <a:ext cx="10983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400" dirty="0" smtClean="0"/>
              <a:t>חורף 2013</a:t>
            </a:r>
            <a:endParaRPr lang="he-IL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54721" y="3953748"/>
            <a:ext cx="109356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 smtClean="0"/>
              <a:t>לאחר שתילה</a:t>
            </a:r>
            <a:endParaRPr lang="he-IL" sz="1400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939773"/>
            <a:ext cx="3565779" cy="1362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4011338"/>
            <a:ext cx="939681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 smtClean="0"/>
              <a:t>סתיו 2014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26200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137031" y="332656"/>
            <a:ext cx="7642574" cy="648072"/>
          </a:xfrm>
        </p:spPr>
        <p:txBody>
          <a:bodyPr>
            <a:normAutofit/>
          </a:bodyPr>
          <a:lstStyle/>
          <a:p>
            <a:pPr algn="r"/>
            <a:r>
              <a:rPr lang="he-IL" sz="3200" dirty="0" smtClean="0"/>
              <a:t>פרויקט </a:t>
            </a:r>
            <a:r>
              <a:rPr lang="he-IL" sz="3200" dirty="0"/>
              <a:t>צומת </a:t>
            </a:r>
            <a:r>
              <a:rPr lang="he-IL" sz="3200" dirty="0" smtClean="0"/>
              <a:t>נחל חבר - במודיעין</a:t>
            </a:r>
            <a:endParaRPr lang="he-IL" sz="32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788024" y="1556792"/>
            <a:ext cx="4038600" cy="4525963"/>
          </a:xfrm>
        </p:spPr>
        <p:txBody>
          <a:bodyPr>
            <a:normAutofit/>
          </a:bodyPr>
          <a:lstStyle/>
          <a:p>
            <a:r>
              <a:rPr lang="he-IL" sz="1600" dirty="0" smtClean="0"/>
              <a:t>בעקבות הסדרת הצומת והוספת הכיכר היה צורך בתכנון מחודש של הכניסה </a:t>
            </a:r>
            <a:r>
              <a:rPr lang="he-IL" sz="1600" dirty="0" err="1" smtClean="0"/>
              <a:t>לשצ"פ</a:t>
            </a:r>
            <a:r>
              <a:rPr lang="he-IL" sz="1600" dirty="0" smtClean="0"/>
              <a:t> הקיים. </a:t>
            </a:r>
          </a:p>
          <a:p>
            <a:r>
              <a:rPr lang="he-IL" sz="1600" dirty="0" smtClean="0"/>
              <a:t>בוצע תכנון מחודש של גרם המדרגות והרמפה והכיכר החדשה.</a:t>
            </a:r>
          </a:p>
          <a:p>
            <a:r>
              <a:rPr lang="he-IL" sz="1600" dirty="0" smtClean="0"/>
              <a:t>התכנון כלל תכנית פיתוח, תכניות עבודה שכללו גם תכנית צמחיה .</a:t>
            </a:r>
            <a:endParaRPr lang="he-IL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211960" y="5350321"/>
            <a:ext cx="149271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 smtClean="0"/>
              <a:t>הצומת לפני התכנון</a:t>
            </a:r>
            <a:endParaRPr lang="he-IL" sz="14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7"/>
            <a:ext cx="3744416" cy="2171874"/>
          </a:xfrm>
          <a:prstGeom prst="rect">
            <a:avLst/>
          </a:prstGeom>
        </p:spPr>
      </p:pic>
      <p:pic>
        <p:nvPicPr>
          <p:cNvPr id="8" name="מציין מיקום תוכן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8" y="3775348"/>
            <a:ext cx="3730848" cy="1882080"/>
          </a:xfrm>
        </p:spPr>
      </p:pic>
    </p:spTree>
    <p:extLst>
      <p:ext uri="{BB962C8B-B14F-4D97-AF65-F5344CB8AC3E}">
        <p14:creationId xmlns:p14="http://schemas.microsoft.com/office/powerpoint/2010/main" val="18521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בהירות">
  <a:themeElements>
    <a:clrScheme name="אופק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קלאסי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בהירו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959</TotalTime>
  <Words>425</Words>
  <Application>Microsoft Office PowerPoint</Application>
  <PresentationFormat>‫הצגה על המסך (4:3)</PresentationFormat>
  <Paragraphs>68</Paragraphs>
  <Slides>29</Slides>
  <Notes>1</Notes>
  <HiddenSlides>0</HiddenSlides>
  <MMClips>0</MMClips>
  <ScaleCrop>false</ScaleCrop>
  <HeadingPairs>
    <vt:vector size="6" baseType="variant"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1" baseType="lpstr">
      <vt:lpstr>בהירות</vt:lpstr>
      <vt:lpstr>Acrobat Document</vt:lpstr>
      <vt:lpstr>גליה גלעד נבון אדריכלות נוף ותכנון גנים</vt:lpstr>
      <vt:lpstr>פרויקטים  במגזר  הציבורי</vt:lpstr>
      <vt:lpstr>דוגמאות פרויקטים במגזר הציבורי:  שופרסל  בע"מ – פרויקט "שערי עכו"  החברה הכלכלית לכרמיאל:                           -כיכר שפר                          -פרויקט כביש  200                           -סקרי עצים באזה"ת בכרמיאל  עיריית כרמיאל:                            -גן ההגנה -רמת רבין כרמיאל                            -מעון יום נעמ"ת -רמת רבין כרמיאל                            -גן ילדים 11 -רמת רבין כרמיאל                            -אולם ספורט ב"ס רקפת- גבעת רם- כרמיאל                            -אולם ספורט ב"ס כרמים                            -בית כנסת מכוש- רמת רבין כרמיאל  רשת מעונות חיה ע"י כולל חב"ד- פרויקט גן ילדים  עיריית מודיעין:                            -צומת מגדל הלבנון-נחל צלמון-נחל חבר - בעיר מודיעין                            -פרויקט תכנון מרכזי מיחזור במודיעין  משרד אדריכלי נוף תכנון נוף בע"מ:                            -תכנון צמחיה עבור טיילת "גלי ים " – נתניה                            ופרויקטים נוספים       </vt:lpstr>
      <vt:lpstr>"גן - ההגנה"- רמת רבין כרמיאל</vt:lpstr>
      <vt:lpstr>"גן - ההגנה"- רמת רבין כרמיאל</vt:lpstr>
      <vt:lpstr>"גן - ההגנה"- רמת רבין כרמיאל - חתכים לדוגמא</vt:lpstr>
      <vt:lpstr>שופרסל  בע"מ – פרויקט "שערי עכו"</vt:lpstr>
      <vt:lpstr>כיכר שפר - אזה"ת כרמיאל</vt:lpstr>
      <vt:lpstr>פרויקט צומת נחל חבר - במודיעין</vt:lpstr>
      <vt:lpstr>פרויקט צומת נחל חבר - במודיעין</vt:lpstr>
      <vt:lpstr>פרויקט צומת נחל חבר - בעיר מודיעין חתכים של הפרויקט לדוגמא</vt:lpstr>
      <vt:lpstr>פרויקט תכנון מרכזי מיחזור במודיעין</vt:lpstr>
      <vt:lpstr>פרויקט תכנון מרכזי מיחזור במודיעין עיצוב מקורי של מיכלי המיחזור מיכל הנייר ומיכל הסוללות</vt:lpstr>
      <vt:lpstr> פרויקט תכנון מרכזי מיחזור במודיעין - תכניות </vt:lpstr>
      <vt:lpstr> תכנון צמחיה לפרויקט "טיילת גלי ים" בנתניה תכנון  אדריכלי בוצע ע"י "תכנון נוף בע"מ" תכנון צמחיה לקו ראשון חוף ים</vt:lpstr>
      <vt:lpstr>"טיילת גלי ים" - קטע תכנית לדוגמא</vt:lpstr>
      <vt:lpstr>"טיילת גלי ים" כתב כמויות לדוגמא צמחיה לקו ראשון חוף ים</vt:lpstr>
      <vt:lpstr>תכנון כניסה לגן ילדים במודיעין הכוללת רחבת ישיבה ומתקן משחקים</vt:lpstr>
      <vt:lpstr>תכנון שביל ציבורי במודיעין הכולל רמפה ורחבת משחקים</vt:lpstr>
      <vt:lpstr>פרויקטים במגזר הפרטי</vt:lpstr>
      <vt:lpstr>גינה בגליל</vt:lpstr>
      <vt:lpstr>גינה פרטית בחבל מודיעין</vt:lpstr>
      <vt:lpstr>דוגמאות נוספות לפרויקטים</vt:lpstr>
      <vt:lpstr>דוגמאות נוספות לפרויקטים</vt:lpstr>
      <vt:lpstr>גינה פרטית ברמת השרון</vt:lpstr>
      <vt:lpstr>גינה פרטית בהרי  ירושלים - תכנית </vt:lpstr>
      <vt:lpstr>גינה פרטית  בחיפה - תכניות פיתוח  וצמחיה לדוגמא</vt:lpstr>
      <vt:lpstr>כתב כמויות צמחיה בתכנון גינה פרטית</vt:lpstr>
      <vt:lpstr>מצגת של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Galia_Ziv</dc:creator>
  <cp:lastModifiedBy>Galia_Ziv</cp:lastModifiedBy>
  <cp:revision>90</cp:revision>
  <dcterms:created xsi:type="dcterms:W3CDTF">2014-11-16T07:56:36Z</dcterms:created>
  <dcterms:modified xsi:type="dcterms:W3CDTF">2014-11-25T13:16:27Z</dcterms:modified>
</cp:coreProperties>
</file>